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99" r:id="rId3"/>
    <p:sldId id="275" r:id="rId4"/>
    <p:sldId id="287" r:id="rId5"/>
    <p:sldId id="286" r:id="rId6"/>
    <p:sldId id="288" r:id="rId7"/>
    <p:sldId id="276" r:id="rId8"/>
    <p:sldId id="293" r:id="rId9"/>
    <p:sldId id="279" r:id="rId10"/>
    <p:sldId id="280" r:id="rId11"/>
    <p:sldId id="282" r:id="rId12"/>
    <p:sldId id="283" r:id="rId13"/>
    <p:sldId id="294" r:id="rId14"/>
    <p:sldId id="285" r:id="rId15"/>
    <p:sldId id="297" r:id="rId16"/>
    <p:sldId id="301" r:id="rId17"/>
    <p:sldId id="300" r:id="rId18"/>
    <p:sldId id="303" r:id="rId19"/>
    <p:sldId id="304" r:id="rId20"/>
    <p:sldId id="302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>
        <p:scale>
          <a:sx n="78" d="100"/>
          <a:sy n="78" d="100"/>
        </p:scale>
        <p:origin x="-114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2605D-D18D-4D42-AABC-0F3AFA60BB1E}" type="datetimeFigureOut">
              <a:rPr lang="nl-NL" smtClean="0"/>
              <a:t>21-3-2016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D4230-0DE6-451C-A6CE-B07259D2DC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04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072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8660E29-71E8-457B-B9C8-C6EA94F7BA13}" type="slidenum">
              <a:rPr lang="nl-NL" smtClean="0"/>
              <a:pPr eaLnBrk="1" hangingPunct="1"/>
              <a:t>3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019742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3072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8660E29-71E8-457B-B9C8-C6EA94F7BA13}" type="slidenum">
              <a:rPr lang="nl-NL" smtClean="0"/>
              <a:pPr eaLnBrk="1" hangingPunct="1"/>
              <a:t>4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954517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3072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8660E29-71E8-457B-B9C8-C6EA94F7BA13}" type="slidenum">
              <a:rPr lang="nl-NL" smtClean="0"/>
              <a:pPr eaLnBrk="1" hangingPunct="1"/>
              <a:t>5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883751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3072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8660E29-71E8-457B-B9C8-C6EA94F7BA13}" type="slidenum">
              <a:rPr lang="nl-NL" smtClean="0"/>
              <a:pPr eaLnBrk="1" hangingPunct="1"/>
              <a:t>6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26489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6602B2-F2D8-459E-92E6-5DB6F456A07C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451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6602B2-F2D8-459E-92E6-5DB6F456A07C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45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E8ED-3EB1-4816-8D0E-2FF6BAB6E3A6}" type="datetimeFigureOut">
              <a:rPr lang="nl-NL" smtClean="0"/>
              <a:t>21-3-2016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D7D6B2-57CF-4A1D-8A10-A6E6767D05ED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E8ED-3EB1-4816-8D0E-2FF6BAB6E3A6}" type="datetimeFigureOut">
              <a:rPr lang="nl-NL" smtClean="0"/>
              <a:t>21-3-2016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D6B2-57CF-4A1D-8A10-A6E6767D05E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E8ED-3EB1-4816-8D0E-2FF6BAB6E3A6}" type="datetimeFigureOut">
              <a:rPr lang="nl-NL" smtClean="0"/>
              <a:t>21-3-2016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D6B2-57CF-4A1D-8A10-A6E6767D05E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E8ED-3EB1-4816-8D0E-2FF6BAB6E3A6}" type="datetimeFigureOut">
              <a:rPr lang="nl-NL" smtClean="0"/>
              <a:t>21-3-2016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D6B2-57CF-4A1D-8A10-A6E6767D05E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E8ED-3EB1-4816-8D0E-2FF6BAB6E3A6}" type="datetimeFigureOut">
              <a:rPr lang="nl-NL" smtClean="0"/>
              <a:t>21-3-2016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D6B2-57CF-4A1D-8A10-A6E6767D05E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E8ED-3EB1-4816-8D0E-2FF6BAB6E3A6}" type="datetimeFigureOut">
              <a:rPr lang="nl-NL" smtClean="0"/>
              <a:t>21-3-2016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D6B2-57CF-4A1D-8A10-A6E6767D05ED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E8ED-3EB1-4816-8D0E-2FF6BAB6E3A6}" type="datetimeFigureOut">
              <a:rPr lang="nl-NL" smtClean="0"/>
              <a:t>21-3-2016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D6B2-57CF-4A1D-8A10-A6E6767D05ED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E8ED-3EB1-4816-8D0E-2FF6BAB6E3A6}" type="datetimeFigureOut">
              <a:rPr lang="nl-NL" smtClean="0"/>
              <a:t>21-3-2016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D6B2-57CF-4A1D-8A10-A6E6767D05E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E8ED-3EB1-4816-8D0E-2FF6BAB6E3A6}" type="datetimeFigureOut">
              <a:rPr lang="nl-NL" smtClean="0"/>
              <a:t>21-3-2016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D6B2-57CF-4A1D-8A10-A6E6767D05E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E8ED-3EB1-4816-8D0E-2FF6BAB6E3A6}" type="datetimeFigureOut">
              <a:rPr lang="nl-NL" smtClean="0"/>
              <a:t>21-3-2016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D6B2-57CF-4A1D-8A10-A6E6767D05E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E8ED-3EB1-4816-8D0E-2FF6BAB6E3A6}" type="datetimeFigureOut">
              <a:rPr lang="nl-NL" smtClean="0"/>
              <a:t>21-3-2016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D6B2-57CF-4A1D-8A10-A6E6767D05E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C9AE8ED-3EB1-4816-8D0E-2FF6BAB6E3A6}" type="datetimeFigureOut">
              <a:rPr lang="nl-NL" smtClean="0"/>
              <a:t>21-3-2016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CD7D6B2-57CF-4A1D-8A10-A6E6767D05E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nl/url?sa=i&amp;rct=j&amp;q=&amp;esrc=s&amp;source=images&amp;cd=&amp;cad=rja&amp;uact=8&amp;ved=0ahUKEwjA78TexcnJAhVGYg8KHaktAr0QjRwIBw&amp;url=http://www.vvlemelerveld.nl/nieuws/team-nieuws/senioren/lemelerveld-3/2014/10/8-1/&amp;psig=AFQjCNEmNjzx6aJziQ5AQx0mPTv1YDm0Ww&amp;ust=1449570674411886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mtClean="0"/>
              <a:t> </a:t>
            </a:r>
            <a:br>
              <a:rPr lang="nl-NL" smtClean="0"/>
            </a:br>
            <a:endParaRPr lang="nl-NL" smtClean="0"/>
          </a:p>
        </p:txBody>
      </p:sp>
      <p:sp>
        <p:nvSpPr>
          <p:cNvPr id="3075" name="Tijdelijke aanduiding voor inhoud 2"/>
          <p:cNvSpPr>
            <a:spLocks noGrp="1"/>
          </p:cNvSpPr>
          <p:nvPr>
            <p:ph idx="1"/>
          </p:nvPr>
        </p:nvSpPr>
        <p:spPr>
          <a:xfrm>
            <a:off x="571500" y="1500188"/>
            <a:ext cx="8229600" cy="4525962"/>
          </a:xfrm>
        </p:spPr>
        <p:txBody>
          <a:bodyPr/>
          <a:lstStyle/>
          <a:p>
            <a:endParaRPr lang="nl-NL" dirty="0" smtClean="0"/>
          </a:p>
          <a:p>
            <a:pPr>
              <a:buFont typeface="Arial" charset="0"/>
              <a:buNone/>
            </a:pPr>
            <a:endParaRPr lang="nl-NL" dirty="0" smtClean="0"/>
          </a:p>
          <a:p>
            <a:pPr>
              <a:buFont typeface="Arial" charset="0"/>
              <a:buNone/>
            </a:pPr>
            <a:endParaRPr lang="nl-NL" dirty="0" smtClean="0"/>
          </a:p>
        </p:txBody>
      </p:sp>
      <p:pic>
        <p:nvPicPr>
          <p:cNvPr id="1026" name="Picture 2" descr="http://assessmenttrainer.nl/wp-content/upload_folders/assessmenttrainer.nl/2016/03/Assessment-verzorgende-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" y="307469"/>
            <a:ext cx="4528856" cy="3250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zorgnetlimburg.nl/files/pagina/61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06343"/>
            <a:ext cx="4577485" cy="3051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eanderkraamzorg.nl/img/slideshow/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44193"/>
            <a:ext cx="4248472" cy="2992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829005" y="1772816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B0F0"/>
                </a:solidFill>
              </a:rPr>
              <a:t>Het brancheboek </a:t>
            </a:r>
            <a:endParaRPr lang="nl-NL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6"/>
          <a:stretch>
            <a:fillRect/>
          </a:stretch>
        </p:blipFill>
        <p:spPr bwMode="auto">
          <a:xfrm>
            <a:off x="1273175" y="685800"/>
            <a:ext cx="7086600" cy="5722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r="2725"/>
          <a:stretch>
            <a:fillRect/>
          </a:stretch>
        </p:blipFill>
        <p:spPr bwMode="auto">
          <a:xfrm>
            <a:off x="1273175" y="685800"/>
            <a:ext cx="7156450" cy="5722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95288" y="501650"/>
            <a:ext cx="4824412" cy="522288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Sprint planning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04664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9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1" r="14999" b="4951"/>
          <a:stretch>
            <a:fillRect/>
          </a:stretch>
        </p:blipFill>
        <p:spPr bwMode="auto">
          <a:xfrm>
            <a:off x="1301750" y="670719"/>
            <a:ext cx="7116763" cy="5694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95288" y="501650"/>
            <a:ext cx="4824412" cy="522288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Stand up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355976" y="4725144"/>
            <a:ext cx="4248472" cy="138499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Wat heb je gedaan?</a:t>
            </a:r>
          </a:p>
          <a:p>
            <a:pPr>
              <a:defRPr/>
            </a:pPr>
            <a:r>
              <a:rPr lang="nl-NL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Wat ga je doen?</a:t>
            </a:r>
          </a:p>
          <a:p>
            <a:pPr>
              <a:defRPr/>
            </a:pPr>
            <a:r>
              <a:rPr lang="nl-NL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Zijn er problemen?</a:t>
            </a:r>
            <a:endParaRPr lang="nl-NL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04664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9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9"/>
          <a:stretch>
            <a:fillRect/>
          </a:stretch>
        </p:blipFill>
        <p:spPr bwMode="auto">
          <a:xfrm>
            <a:off x="1331640" y="741933"/>
            <a:ext cx="7086600" cy="5722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95288" y="501650"/>
            <a:ext cx="4824412" cy="522288"/>
          </a:xfrm>
          <a:prstGeom prst="rect">
            <a:avLst/>
          </a:prstGeom>
          <a:solidFill>
            <a:srgbClr val="DB8E0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Teams aan het werk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04664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7164288" cy="537321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95288" y="501650"/>
            <a:ext cx="4824412" cy="522288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Release en review</a:t>
            </a:r>
            <a:endParaRPr lang="nl-NL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211960" y="4797152"/>
            <a:ext cx="4464496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 hebben we geleerd?</a:t>
            </a:r>
          </a:p>
          <a:p>
            <a:r>
              <a:rPr lang="nl-NL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 beheersen we goed?</a:t>
            </a:r>
          </a:p>
          <a:p>
            <a:r>
              <a:rPr lang="nl-NL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 beheersen we nog niet?</a:t>
            </a:r>
          </a:p>
          <a:p>
            <a:r>
              <a:rPr lang="nl-NL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Welke stap gezet richting eindproduct?</a:t>
            </a:r>
            <a:endParaRPr lang="nl-NL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04664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84" y="685800"/>
            <a:ext cx="7118581" cy="53389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kstvak 5"/>
          <p:cNvSpPr txBox="1"/>
          <p:nvPr/>
        </p:nvSpPr>
        <p:spPr>
          <a:xfrm>
            <a:off x="395288" y="501650"/>
            <a:ext cx="4824412" cy="522288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Retro</a:t>
            </a:r>
            <a:endParaRPr lang="nl-NL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995936" y="4941168"/>
            <a:ext cx="4824412" cy="1384995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Wat ging goed?</a:t>
            </a:r>
          </a:p>
          <a:p>
            <a:pPr>
              <a:defRPr/>
            </a:pPr>
            <a:r>
              <a:rPr lang="nl-NL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Wat kan beter?</a:t>
            </a:r>
          </a:p>
          <a:p>
            <a:pPr>
              <a:defRPr/>
            </a:pPr>
            <a:r>
              <a:rPr lang="nl-NL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Wat moet beter &gt; 1 actiepunt</a:t>
            </a:r>
            <a:endParaRPr lang="nl-NL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04664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4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Herhalen…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Wat is een Scrum Master</a:t>
            </a:r>
          </a:p>
          <a:p>
            <a:r>
              <a:rPr lang="nl-NL" dirty="0" smtClean="0"/>
              <a:t>Wat is Product Backlog</a:t>
            </a:r>
          </a:p>
          <a:p>
            <a:r>
              <a:rPr lang="nl-NL" dirty="0" smtClean="0"/>
              <a:t>Wat is een Sprint</a:t>
            </a:r>
          </a:p>
          <a:p>
            <a:r>
              <a:rPr lang="nl-NL" dirty="0" smtClean="0"/>
              <a:t>Wat is de review</a:t>
            </a:r>
          </a:p>
          <a:p>
            <a:r>
              <a:rPr lang="nl-NL" dirty="0" smtClean="0"/>
              <a:t>Wat is de retro</a:t>
            </a:r>
          </a:p>
          <a:p>
            <a:r>
              <a:rPr lang="nl-NL" dirty="0" smtClean="0"/>
              <a:t>Wat is de definition of done</a:t>
            </a:r>
          </a:p>
          <a:p>
            <a:r>
              <a:rPr lang="nl-NL" dirty="0" smtClean="0"/>
              <a:t>Wat is de definition of fun 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863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Uitdelen scrumborden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Invullen </a:t>
            </a:r>
            <a:r>
              <a:rPr lang="nl-NL" dirty="0" err="1" smtClean="0"/>
              <a:t>teamnaam</a:t>
            </a:r>
            <a:r>
              <a:rPr lang="nl-NL" dirty="0" smtClean="0"/>
              <a:t> + namen </a:t>
            </a:r>
          </a:p>
          <a:p>
            <a:r>
              <a:rPr lang="nl-NL" dirty="0" smtClean="0"/>
              <a:t>DOF en DOD invullen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5810250" cy="3486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6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raamzorgzeeland.nl/wp-content/themes/kraamzorg/images/slideshow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2393"/>
            <a:ext cx="9228262" cy="320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23528" y="404664"/>
            <a:ext cx="64087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 smtClean="0">
                <a:solidFill>
                  <a:srgbClr val="0070C0"/>
                </a:solidFill>
              </a:rPr>
              <a:t>De opdracht: </a:t>
            </a:r>
            <a:r>
              <a:rPr lang="nl-NL" dirty="0" smtClean="0">
                <a:solidFill>
                  <a:srgbClr val="0070C0"/>
                </a:solidFill>
              </a:rPr>
              <a:t/>
            </a:r>
            <a:br>
              <a:rPr lang="nl-NL" dirty="0" smtClean="0">
                <a:solidFill>
                  <a:srgbClr val="0070C0"/>
                </a:solidFill>
              </a:rPr>
            </a:br>
            <a:r>
              <a:rPr lang="nl-NL" dirty="0" smtClean="0">
                <a:solidFill>
                  <a:srgbClr val="0070C0"/>
                </a:solidFill>
              </a:rPr>
              <a:t/>
            </a:r>
            <a:br>
              <a:rPr lang="nl-NL" dirty="0" smtClean="0">
                <a:solidFill>
                  <a:srgbClr val="0070C0"/>
                </a:solidFill>
              </a:rPr>
            </a:br>
            <a:r>
              <a:rPr lang="nl-NL" dirty="0" smtClean="0">
                <a:solidFill>
                  <a:srgbClr val="0070C0"/>
                </a:solidFill>
              </a:rPr>
              <a:t>In </a:t>
            </a:r>
            <a:r>
              <a:rPr lang="nl-NL" dirty="0">
                <a:solidFill>
                  <a:srgbClr val="0070C0"/>
                </a:solidFill>
              </a:rPr>
              <a:t>je </a:t>
            </a:r>
            <a:r>
              <a:rPr lang="nl-NL" dirty="0" smtClean="0">
                <a:solidFill>
                  <a:srgbClr val="0070C0"/>
                </a:solidFill>
              </a:rPr>
              <a:t>scrumgroepje </a:t>
            </a:r>
            <a:r>
              <a:rPr lang="nl-NL" dirty="0">
                <a:solidFill>
                  <a:srgbClr val="0070C0"/>
                </a:solidFill>
              </a:rPr>
              <a:t>kies je een branche waarover je je branche boek gaat maken.</a:t>
            </a:r>
            <a:br>
              <a:rPr lang="nl-NL" dirty="0">
                <a:solidFill>
                  <a:srgbClr val="0070C0"/>
                </a:solidFill>
              </a:rPr>
            </a:br>
            <a:r>
              <a:rPr lang="nl-NL" dirty="0" smtClean="0">
                <a:solidFill>
                  <a:srgbClr val="0070C0"/>
                </a:solidFill>
              </a:rPr>
              <a:t/>
            </a:r>
            <a:br>
              <a:rPr lang="nl-NL" dirty="0" smtClean="0">
                <a:solidFill>
                  <a:srgbClr val="0070C0"/>
                </a:solidFill>
              </a:rPr>
            </a:br>
            <a:r>
              <a:rPr lang="nl-NL" dirty="0" smtClean="0">
                <a:solidFill>
                  <a:srgbClr val="0070C0"/>
                </a:solidFill>
              </a:rPr>
              <a:t>Het brancheboek </a:t>
            </a:r>
            <a:r>
              <a:rPr lang="nl-NL" dirty="0">
                <a:solidFill>
                  <a:srgbClr val="0070C0"/>
                </a:solidFill>
              </a:rPr>
              <a:t>bevat 5 </a:t>
            </a:r>
            <a:r>
              <a:rPr lang="nl-NL" dirty="0" smtClean="0">
                <a:solidFill>
                  <a:srgbClr val="0070C0"/>
                </a:solidFill>
              </a:rPr>
              <a:t>hoofdstukken: </a:t>
            </a:r>
            <a:endParaRPr lang="nl-NL" dirty="0">
              <a:solidFill>
                <a:srgbClr val="0070C0"/>
              </a:solidFill>
            </a:endParaRPr>
          </a:p>
          <a:p>
            <a:r>
              <a:rPr lang="nl-NL" u="sng" dirty="0">
                <a:solidFill>
                  <a:srgbClr val="0070C0"/>
                </a:solidFill>
              </a:rPr>
              <a:t>Hoofdstuk </a:t>
            </a:r>
            <a:r>
              <a:rPr lang="nl-NL" u="sng" dirty="0" smtClean="0">
                <a:solidFill>
                  <a:srgbClr val="0070C0"/>
                </a:solidFill>
              </a:rPr>
              <a:t>1</a:t>
            </a:r>
            <a:r>
              <a:rPr lang="nl-NL" u="sng" dirty="0">
                <a:solidFill>
                  <a:srgbClr val="0070C0"/>
                </a:solidFill>
              </a:rPr>
              <a:t> </a:t>
            </a:r>
            <a:r>
              <a:rPr lang="nl-NL" u="sng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nl-NL" dirty="0">
                <a:solidFill>
                  <a:srgbClr val="0070C0"/>
                </a:solidFill>
              </a:rPr>
              <a:t>  De geschiedenis van en actuele ontwikkelingen in de branche</a:t>
            </a:r>
          </a:p>
          <a:p>
            <a:r>
              <a:rPr lang="nl-NL" u="sng" dirty="0">
                <a:solidFill>
                  <a:srgbClr val="0070C0"/>
                </a:solidFill>
              </a:rPr>
              <a:t>Hoofdstuk 2 </a:t>
            </a:r>
            <a:r>
              <a:rPr lang="nl-NL" dirty="0">
                <a:solidFill>
                  <a:srgbClr val="0070C0"/>
                </a:solidFill>
              </a:rPr>
              <a:t> </a:t>
            </a:r>
            <a:r>
              <a:rPr lang="nl-NL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nl-NL" dirty="0" smtClean="0">
                <a:solidFill>
                  <a:srgbClr val="0070C0"/>
                </a:solidFill>
              </a:rPr>
              <a:t>De </a:t>
            </a:r>
            <a:r>
              <a:rPr lang="nl-NL" dirty="0">
                <a:solidFill>
                  <a:srgbClr val="0070C0"/>
                </a:solidFill>
              </a:rPr>
              <a:t>kenmerken van de zorginstellingen en de zorg in de branche.</a:t>
            </a:r>
          </a:p>
          <a:p>
            <a:r>
              <a:rPr lang="nl-NL" u="sng" dirty="0">
                <a:solidFill>
                  <a:srgbClr val="0070C0"/>
                </a:solidFill>
              </a:rPr>
              <a:t>Hoofdstuk 3 </a:t>
            </a:r>
            <a:r>
              <a:rPr lang="nl-NL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nl-NL" dirty="0" smtClean="0">
                <a:solidFill>
                  <a:srgbClr val="0070C0"/>
                </a:solidFill>
              </a:rPr>
              <a:t>De </a:t>
            </a:r>
            <a:r>
              <a:rPr lang="nl-NL" dirty="0">
                <a:solidFill>
                  <a:srgbClr val="0070C0"/>
                </a:solidFill>
              </a:rPr>
              <a:t>disciplines die werken in de branche en hun taken incl. de verzorgende-IG</a:t>
            </a:r>
          </a:p>
          <a:p>
            <a:r>
              <a:rPr lang="nl-NL" u="sng" dirty="0">
                <a:solidFill>
                  <a:srgbClr val="0070C0"/>
                </a:solidFill>
              </a:rPr>
              <a:t>Hoofdstuk 4</a:t>
            </a:r>
            <a:r>
              <a:rPr lang="nl-NL" dirty="0">
                <a:solidFill>
                  <a:srgbClr val="0070C0"/>
                </a:solidFill>
              </a:rPr>
              <a:t> </a:t>
            </a:r>
            <a:r>
              <a:rPr lang="nl-NL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nl-NL" dirty="0" smtClean="0">
                <a:solidFill>
                  <a:srgbClr val="0070C0"/>
                </a:solidFill>
              </a:rPr>
              <a:t>De </a:t>
            </a:r>
            <a:r>
              <a:rPr lang="nl-NL" dirty="0">
                <a:solidFill>
                  <a:srgbClr val="0070C0"/>
                </a:solidFill>
              </a:rPr>
              <a:t>kenmerken van de zorgvragers in de branche.</a:t>
            </a:r>
          </a:p>
          <a:p>
            <a:r>
              <a:rPr lang="nl-NL" u="sng" dirty="0">
                <a:solidFill>
                  <a:srgbClr val="0070C0"/>
                </a:solidFill>
              </a:rPr>
              <a:t>Hoofdstuk 5 </a:t>
            </a:r>
            <a:r>
              <a:rPr lang="nl-NL" dirty="0">
                <a:solidFill>
                  <a:srgbClr val="0070C0"/>
                </a:solidFill>
              </a:rPr>
              <a:t> </a:t>
            </a:r>
            <a:r>
              <a:rPr lang="nl-NL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nl-NL" dirty="0" smtClean="0">
                <a:solidFill>
                  <a:srgbClr val="0070C0"/>
                </a:solidFill>
              </a:rPr>
              <a:t>De </a:t>
            </a:r>
            <a:r>
              <a:rPr lang="nl-NL" dirty="0">
                <a:solidFill>
                  <a:srgbClr val="0070C0"/>
                </a:solidFill>
              </a:rPr>
              <a:t>anamnese van een zorgvrager uit de branche.</a:t>
            </a:r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23528" y="5457009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rgbClr val="0070C0"/>
                </a:solidFill>
              </a:rPr>
              <a:t>Deze vijf hoofdstukken zijn verdeeld over </a:t>
            </a:r>
            <a:r>
              <a:rPr lang="nl-NL" u="sng" dirty="0" smtClean="0">
                <a:solidFill>
                  <a:srgbClr val="0070C0"/>
                </a:solidFill>
              </a:rPr>
              <a:t>vier sprints. 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rgbClr val="0070C0"/>
                </a:solidFill>
              </a:rPr>
              <a:t>Uitdelen product </a:t>
            </a:r>
            <a:r>
              <a:rPr lang="nl-NL" dirty="0" err="1" smtClean="0">
                <a:solidFill>
                  <a:srgbClr val="0070C0"/>
                </a:solidFill>
              </a:rPr>
              <a:t>backlog</a:t>
            </a:r>
            <a:r>
              <a:rPr lang="nl-NL" dirty="0" smtClean="0">
                <a:solidFill>
                  <a:srgbClr val="0070C0"/>
                </a:solidFill>
              </a:rPr>
              <a:t> sprint 1 </a:t>
            </a:r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Goedlopend verhaal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 </a:t>
            </a:r>
            <a:r>
              <a:rPr lang="nl-NL" b="1" dirty="0" smtClean="0"/>
              <a:t>alinea's</a:t>
            </a:r>
            <a:r>
              <a:rPr lang="nl-NL" dirty="0" smtClean="0"/>
              <a:t> en tussenkopjes</a:t>
            </a:r>
          </a:p>
          <a:p>
            <a:r>
              <a:rPr lang="nl-NL" dirty="0" smtClean="0"/>
              <a:t>Gebruik </a:t>
            </a:r>
            <a:r>
              <a:rPr lang="nl-NL" b="1" dirty="0" smtClean="0"/>
              <a:t>geen opsommingstekens</a:t>
            </a:r>
            <a:r>
              <a:rPr lang="nl-NL" dirty="0" smtClean="0"/>
              <a:t>, maar schrijf het uit.</a:t>
            </a:r>
          </a:p>
          <a:p>
            <a:r>
              <a:rPr lang="nl-NL" dirty="0" smtClean="0"/>
              <a:t>Schrijf alles van </a:t>
            </a:r>
            <a:r>
              <a:rPr lang="nl-NL" b="1" dirty="0" smtClean="0"/>
              <a:t>één onderwerp in een alinea</a:t>
            </a:r>
            <a:r>
              <a:rPr lang="nl-NL" dirty="0" smtClean="0"/>
              <a:t>, ga daarna verder naar het volgende onderwerp. Niet van de hak op de tak!</a:t>
            </a:r>
          </a:p>
          <a:p>
            <a:r>
              <a:rPr lang="nl-NL" dirty="0" smtClean="0"/>
              <a:t>Maak </a:t>
            </a:r>
            <a:r>
              <a:rPr lang="nl-NL" b="1" dirty="0" smtClean="0"/>
              <a:t>korte zinnen</a:t>
            </a:r>
          </a:p>
          <a:p>
            <a:endParaRPr lang="nl-NL" dirty="0"/>
          </a:p>
        </p:txBody>
      </p:sp>
      <p:pic>
        <p:nvPicPr>
          <p:cNvPr id="1026" name="Picture 2" descr="http://www.vvlemelerveld.nl/wp-content/uploads/leesteke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97151"/>
            <a:ext cx="1872208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91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Bron vermelding: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Hou je bronvermelding goed bij!!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Als je letterlijk iets hebt overgenomen uit de literatuur citeer dit dan! (</a:t>
            </a:r>
            <a:r>
              <a:rPr lang="nl-NL" dirty="0"/>
              <a:t>O</a:t>
            </a:r>
            <a:r>
              <a:rPr lang="nl-NL" dirty="0" smtClean="0"/>
              <a:t>verwater, 2015</a:t>
            </a:r>
            <a:r>
              <a:rPr lang="nl-NL" dirty="0" smtClean="0"/>
              <a:t>)</a:t>
            </a:r>
          </a:p>
          <a:p>
            <a:r>
              <a:rPr lang="nl-NL" dirty="0" smtClean="0"/>
              <a:t>Zet onder elk hoofdstuk welke bronnen je hebt gebruikt </a:t>
            </a:r>
            <a:endParaRPr lang="nl-NL" dirty="0" smtClean="0"/>
          </a:p>
          <a:p>
            <a:r>
              <a:rPr lang="nl-NL" dirty="0" smtClean="0"/>
              <a:t>Zet in je bronnenlijst alle bronnen die je hebt gebruikt, ook als je ze niet citeert!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870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ssessmenttrainer.nl/wp-content/upload_folders/assessmenttrainer.nl/2016/03/Assessment-verzorgende-ig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95536" y="260648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u="sng" dirty="0" smtClean="0">
                <a:solidFill>
                  <a:srgbClr val="00B0F0"/>
                </a:solidFill>
              </a:rPr>
              <a:t>BB Week 5 t/m 8 </a:t>
            </a:r>
            <a:endParaRPr lang="nl-NL" sz="4400" b="1" u="sng" dirty="0">
              <a:solidFill>
                <a:srgbClr val="00B0F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31360" y="1030089"/>
            <a:ext cx="489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Jullie gaan de aankomende vier weken bezig met het maken van een </a:t>
            </a:r>
            <a:r>
              <a:rPr lang="nl-NL" u="sng" dirty="0" smtClean="0">
                <a:solidFill>
                  <a:srgbClr val="0070C0"/>
                </a:solidFill>
              </a:rPr>
              <a:t>brancheboek. </a:t>
            </a:r>
          </a:p>
          <a:p>
            <a:endParaRPr lang="nl-NL" dirty="0"/>
          </a:p>
          <a:p>
            <a:r>
              <a:rPr lang="nl-NL" dirty="0">
                <a:solidFill>
                  <a:srgbClr val="0070C0"/>
                </a:solidFill>
              </a:rPr>
              <a:t>Voor deze opdracht ga je je verdiepen in de branches waarin verzorgenden kunnen werken en waarvoor jij in de loop van dit jaar een keuze moet maken. </a:t>
            </a:r>
            <a:r>
              <a:rPr lang="nl-NL" dirty="0" smtClean="0">
                <a:solidFill>
                  <a:srgbClr val="0070C0"/>
                </a:solidFill>
              </a:rPr>
              <a:t/>
            </a:r>
            <a:br>
              <a:rPr lang="nl-NL" dirty="0" smtClean="0">
                <a:solidFill>
                  <a:srgbClr val="0070C0"/>
                </a:solidFill>
              </a:rPr>
            </a:br>
            <a:r>
              <a:rPr lang="nl-NL" dirty="0" smtClean="0">
                <a:solidFill>
                  <a:srgbClr val="0070C0"/>
                </a:solidFill>
              </a:rPr>
              <a:t/>
            </a:r>
            <a:br>
              <a:rPr lang="nl-NL" dirty="0" smtClean="0">
                <a:solidFill>
                  <a:srgbClr val="0070C0"/>
                </a:solidFill>
              </a:rPr>
            </a:br>
            <a:r>
              <a:rPr lang="nl-NL" dirty="0" smtClean="0">
                <a:solidFill>
                  <a:srgbClr val="0070C0"/>
                </a:solidFill>
              </a:rPr>
              <a:t>Kies </a:t>
            </a:r>
            <a:r>
              <a:rPr lang="nl-NL" dirty="0">
                <a:solidFill>
                  <a:srgbClr val="0070C0"/>
                </a:solidFill>
              </a:rPr>
              <a:t>je voor de branche:</a:t>
            </a:r>
          </a:p>
          <a:p>
            <a:r>
              <a:rPr lang="nl-NL" dirty="0" smtClean="0">
                <a:solidFill>
                  <a:srgbClr val="0070C0"/>
                </a:solidFill>
              </a:rPr>
              <a:t>- Verpleeg- </a:t>
            </a:r>
            <a:r>
              <a:rPr lang="nl-NL" dirty="0">
                <a:solidFill>
                  <a:srgbClr val="0070C0"/>
                </a:solidFill>
              </a:rPr>
              <a:t>en verzorgingshuizen en thuiszorg (VVT)?</a:t>
            </a:r>
          </a:p>
          <a:p>
            <a:r>
              <a:rPr lang="nl-NL" dirty="0" smtClean="0">
                <a:solidFill>
                  <a:srgbClr val="0070C0"/>
                </a:solidFill>
              </a:rPr>
              <a:t>- Gehandicaptenzorg </a:t>
            </a:r>
            <a:r>
              <a:rPr lang="nl-NL" dirty="0">
                <a:solidFill>
                  <a:srgbClr val="0070C0"/>
                </a:solidFill>
              </a:rPr>
              <a:t>(GHZ)?</a:t>
            </a:r>
          </a:p>
          <a:p>
            <a:r>
              <a:rPr lang="nl-NL" dirty="0" smtClean="0">
                <a:solidFill>
                  <a:srgbClr val="0070C0"/>
                </a:solidFill>
              </a:rPr>
              <a:t>- Geestelijke </a:t>
            </a:r>
            <a:r>
              <a:rPr lang="nl-NL" dirty="0">
                <a:solidFill>
                  <a:srgbClr val="0070C0"/>
                </a:solidFill>
              </a:rPr>
              <a:t>gezondheidszorg (GGZ)?</a:t>
            </a:r>
          </a:p>
          <a:p>
            <a:r>
              <a:rPr lang="nl-NL" dirty="0" smtClean="0">
                <a:solidFill>
                  <a:srgbClr val="0070C0"/>
                </a:solidFill>
              </a:rPr>
              <a:t>- Kraamzorg </a:t>
            </a:r>
            <a:r>
              <a:rPr lang="nl-NL" dirty="0">
                <a:solidFill>
                  <a:srgbClr val="0070C0"/>
                </a:solidFill>
              </a:rPr>
              <a:t>(KZ)?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575556" y="523123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0070C0"/>
                </a:solidFill>
              </a:rPr>
              <a:t>We gaan dit doen aan de hand van de scrum-methode </a:t>
            </a:r>
            <a:endParaRPr lang="nl-N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2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moet de opdracht aan voldoen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Verslag moet een verzorgde lay-out hebben</a:t>
            </a:r>
          </a:p>
          <a:p>
            <a:r>
              <a:rPr lang="nl-NL" dirty="0" smtClean="0"/>
              <a:t>Verslag moet uitgeprint ingeleverd worden </a:t>
            </a:r>
          </a:p>
          <a:p>
            <a:r>
              <a:rPr lang="nl-NL" dirty="0" smtClean="0"/>
              <a:t>Verslag moet een juiste opbouw hebben: </a:t>
            </a:r>
            <a:br>
              <a:rPr lang="nl-NL" dirty="0" smtClean="0"/>
            </a:br>
            <a:r>
              <a:rPr lang="nl-NL" dirty="0" smtClean="0"/>
              <a:t>- Voorblad (namen, </a:t>
            </a:r>
            <a:r>
              <a:rPr lang="nl-NL" dirty="0" err="1" smtClean="0"/>
              <a:t>stnr</a:t>
            </a:r>
            <a:r>
              <a:rPr lang="nl-NL" dirty="0" smtClean="0"/>
              <a:t>, klas, docent, datum, </a:t>
            </a:r>
            <a:r>
              <a:rPr lang="nl-NL" dirty="0" err="1" smtClean="0"/>
              <a:t>opdr</a:t>
            </a:r>
            <a:r>
              <a:rPr lang="nl-NL" dirty="0" smtClean="0"/>
              <a:t>)</a:t>
            </a:r>
            <a:br>
              <a:rPr lang="nl-NL" dirty="0" smtClean="0"/>
            </a:br>
            <a:r>
              <a:rPr lang="nl-NL" dirty="0" smtClean="0"/>
              <a:t>- Inhoudsopgave</a:t>
            </a:r>
            <a:br>
              <a:rPr lang="nl-NL" dirty="0" smtClean="0"/>
            </a:br>
            <a:r>
              <a:rPr lang="nl-NL" dirty="0" smtClean="0"/>
              <a:t>- Inleiding </a:t>
            </a:r>
            <a:br>
              <a:rPr lang="nl-NL" dirty="0" smtClean="0"/>
            </a:br>
            <a:r>
              <a:rPr lang="nl-NL" dirty="0" smtClean="0"/>
              <a:t>- </a:t>
            </a:r>
            <a:r>
              <a:rPr lang="nl-NL" dirty="0" err="1" smtClean="0"/>
              <a:t>Hfstk</a:t>
            </a:r>
            <a:r>
              <a:rPr lang="nl-NL" dirty="0" smtClean="0"/>
              <a:t> 1 t/m 5 </a:t>
            </a:r>
            <a:br>
              <a:rPr lang="nl-NL" dirty="0" smtClean="0"/>
            </a:br>
            <a:r>
              <a:rPr lang="nl-NL" dirty="0" smtClean="0"/>
              <a:t>- Literatuurlijst</a:t>
            </a:r>
            <a:br>
              <a:rPr lang="nl-NL" dirty="0" smtClean="0"/>
            </a:br>
            <a:r>
              <a:rPr lang="nl-NL" dirty="0" smtClean="0"/>
              <a:t>- Bijlagen </a:t>
            </a:r>
          </a:p>
          <a:p>
            <a:r>
              <a:rPr lang="nl-NL" dirty="0" smtClean="0"/>
              <a:t>In het verslag moet gebruik gemaakt worden van twee boeken, twee websites en twee artikelen. </a:t>
            </a:r>
          </a:p>
          <a:p>
            <a:r>
              <a:rPr lang="nl-NL" dirty="0" smtClean="0"/>
              <a:t>Verslag moet voldoen aan de juiste bronvermelding</a:t>
            </a:r>
          </a:p>
          <a:p>
            <a:r>
              <a:rPr lang="nl-NL" dirty="0" smtClean="0"/>
              <a:t>Verslag gaat door </a:t>
            </a:r>
            <a:r>
              <a:rPr lang="nl-NL" dirty="0" err="1" smtClean="0"/>
              <a:t>Ephorus</a:t>
            </a:r>
            <a:r>
              <a:rPr lang="nl-NL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7624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5410944" cy="97951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nl-NL" b="1" dirty="0" err="1" smtClean="0">
                <a:solidFill>
                  <a:srgbClr val="00B0F0"/>
                </a:solidFill>
              </a:rPr>
              <a:t>Scrum@school</a:t>
            </a:r>
            <a:endParaRPr lang="nl-NL" b="1" dirty="0">
              <a:solidFill>
                <a:srgbClr val="00B0F0"/>
              </a:solidFill>
            </a:endParaRP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88840"/>
            <a:ext cx="7620000" cy="43735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nl-NL" sz="2000" b="0" dirty="0" smtClean="0">
                <a:solidFill>
                  <a:srgbClr val="0070C0"/>
                </a:solidFill>
                <a:latin typeface="+mn-lt"/>
              </a:rPr>
              <a:t>Weet iemand wat het woord ‘scrum’ betekent? </a:t>
            </a:r>
            <a:endParaRPr lang="nl-NL" sz="2000" b="0" dirty="0">
              <a:solidFill>
                <a:srgbClr val="0070C0"/>
              </a:solidFill>
              <a:latin typeface="+mn-lt"/>
            </a:endParaRPr>
          </a:p>
          <a:p>
            <a:pPr marL="457200" indent="-457200" algn="ctr" eaLnBrk="1" hangingPunct="1">
              <a:buFont typeface="Arial" charset="0"/>
              <a:buAutoNum type="arabicPeriod"/>
            </a:pPr>
            <a:endParaRPr lang="nl-NL" sz="3200" b="0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		</a:t>
            </a:r>
            <a:endParaRPr lang="nl-NL" dirty="0" smtClean="0"/>
          </a:p>
          <a:p>
            <a:pPr marL="457200" indent="-457200" eaLnBrk="1" hangingPunct="1"/>
            <a:endParaRPr lang="nl-NL" dirty="0" smtClean="0"/>
          </a:p>
          <a:p>
            <a:pPr lvl="1" indent="0" eaLnBrk="1" hangingPunct="1">
              <a:buFont typeface="Arial" charset="0"/>
              <a:buNone/>
            </a:pPr>
            <a:endParaRPr lang="nl-NL" dirty="0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1" name="ShockwaveFlash1" r:id="rId2" imgW="8569162" imgH="3744839"/>
        </mc:Choice>
        <mc:Fallback>
          <p:control name="ShockwaveFlash1" r:id="rId2" imgW="8569162" imgH="374483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88" y="2492375"/>
                  <a:ext cx="8569325" cy="37449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1052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564904"/>
            <a:ext cx="8136904" cy="43735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nl-NL" sz="3600" b="1" dirty="0" smtClean="0">
                <a:solidFill>
                  <a:schemeClr val="accent3">
                    <a:lumMod val="75000"/>
                  </a:schemeClr>
                </a:solidFill>
              </a:rPr>
              <a:t>Elk teamlid haalt het beste uit zichzelf</a:t>
            </a:r>
          </a:p>
          <a:p>
            <a:pPr marL="0" indent="0" eaLnBrk="1" hangingPunct="1">
              <a:buNone/>
            </a:pPr>
            <a:r>
              <a:rPr lang="nl-NL" sz="3600" b="1" dirty="0" smtClean="0">
                <a:solidFill>
                  <a:srgbClr val="FF0000"/>
                </a:solidFill>
              </a:rPr>
              <a:t>Vaste structuur, samen verantwoordelijk</a:t>
            </a:r>
          </a:p>
          <a:p>
            <a:pPr marL="0" indent="0" eaLnBrk="1" hangingPunct="1">
              <a:buNone/>
            </a:pPr>
            <a:r>
              <a:rPr lang="en-US" sz="3600" b="1" dirty="0" err="1" smtClean="0">
                <a:solidFill>
                  <a:srgbClr val="0070C0"/>
                </a:solidFill>
              </a:rPr>
              <a:t>Planbord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geeft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overzicht</a:t>
            </a:r>
            <a:endParaRPr lang="nl-NL" sz="3600" b="1" dirty="0" smtClean="0">
              <a:solidFill>
                <a:srgbClr val="0070C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4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564904"/>
            <a:ext cx="7620000" cy="4373563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Arial" charset="0"/>
              <a:buAutoNum type="arabicPeriod"/>
            </a:pPr>
            <a:r>
              <a:rPr lang="nl-NL" sz="3600" b="1" dirty="0" smtClean="0">
                <a:solidFill>
                  <a:schemeClr val="accent3">
                    <a:lumMod val="75000"/>
                  </a:schemeClr>
                </a:solidFill>
              </a:rPr>
              <a:t>beter samenwerken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nl-NL" sz="3600" b="1" dirty="0" smtClean="0">
                <a:solidFill>
                  <a:srgbClr val="FF0000"/>
                </a:solidFill>
              </a:rPr>
              <a:t>slimmer, sneller, beter leren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</a:rPr>
              <a:t>eigen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kwaliteiten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ontwikkelen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en-US" sz="3600" b="1" dirty="0" err="1" smtClean="0">
                <a:solidFill>
                  <a:srgbClr val="FFC000"/>
                </a:solidFill>
              </a:rPr>
              <a:t>elke</a:t>
            </a:r>
            <a:r>
              <a:rPr lang="en-US" sz="3600" b="1" dirty="0" smtClean="0">
                <a:solidFill>
                  <a:srgbClr val="FFC000"/>
                </a:solidFill>
              </a:rPr>
              <a:t> dag </a:t>
            </a:r>
            <a:r>
              <a:rPr lang="en-US" sz="3600" b="1" dirty="0" err="1" smtClean="0">
                <a:solidFill>
                  <a:srgbClr val="FFC000"/>
                </a:solidFill>
              </a:rPr>
              <a:t>een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</a:rPr>
              <a:t>beetje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</a:rPr>
              <a:t>beter</a:t>
            </a:r>
            <a:r>
              <a:rPr lang="en-US" sz="3600" b="1" dirty="0" smtClean="0">
                <a:solidFill>
                  <a:srgbClr val="FFC000"/>
                </a:solidFill>
              </a:rPr>
              <a:t> (Kaizen)</a:t>
            </a:r>
            <a:endParaRPr lang="nl-NL" sz="3600" b="1" dirty="0" smtClean="0">
              <a:solidFill>
                <a:srgbClr val="FFC00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9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564904"/>
            <a:ext cx="7620000" cy="43735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nl-NL" sz="3600" b="1" dirty="0" smtClean="0">
                <a:solidFill>
                  <a:srgbClr val="FF0000"/>
                </a:solidFill>
              </a:rPr>
              <a:t>Teams</a:t>
            </a:r>
            <a:r>
              <a:rPr lang="nl-NL" sz="3600" b="1" dirty="0" smtClean="0"/>
              <a:t> </a:t>
            </a:r>
            <a:r>
              <a:rPr lang="nl-NL" sz="3600" dirty="0" smtClean="0"/>
              <a:t>van vier mensen</a:t>
            </a:r>
          </a:p>
          <a:p>
            <a:pPr marL="0" indent="0" eaLnBrk="1" hangingPunct="1">
              <a:buNone/>
            </a:pPr>
            <a:r>
              <a:rPr lang="nl-NL" sz="3600" b="1" dirty="0" smtClean="0">
                <a:solidFill>
                  <a:srgbClr val="0070C0"/>
                </a:solidFill>
              </a:rPr>
              <a:t>Aanvullende kwaliteiten </a:t>
            </a:r>
            <a:r>
              <a:rPr lang="nl-NL" sz="3600" dirty="0" smtClean="0"/>
              <a:t>in een team</a:t>
            </a:r>
          </a:p>
          <a:p>
            <a:pPr marL="0" indent="0" eaLnBrk="1" hangingPunct="1">
              <a:buNone/>
            </a:pPr>
            <a:r>
              <a:rPr lang="nl-NL" sz="3600" b="1" dirty="0" smtClean="0">
                <a:solidFill>
                  <a:schemeClr val="accent3">
                    <a:lumMod val="75000"/>
                  </a:schemeClr>
                </a:solidFill>
              </a:rPr>
              <a:t>Korte Sprints </a:t>
            </a:r>
            <a:r>
              <a:rPr lang="nl-NL" sz="3600" dirty="0" smtClean="0"/>
              <a:t>van enkele lessen</a:t>
            </a:r>
          </a:p>
          <a:p>
            <a:pPr marL="0" indent="0" eaLnBrk="1" hangingPunct="1">
              <a:buNone/>
            </a:pPr>
            <a:r>
              <a:rPr lang="nl-NL" sz="3600" b="1" dirty="0" err="1" smtClean="0">
                <a:solidFill>
                  <a:srgbClr val="FF0000"/>
                </a:solidFill>
              </a:rPr>
              <a:t>Kaizen</a:t>
            </a:r>
            <a:r>
              <a:rPr lang="nl-NL" sz="3600" b="1" dirty="0" smtClean="0"/>
              <a:t> </a:t>
            </a:r>
            <a:r>
              <a:rPr lang="nl-NL" sz="3600" dirty="0" smtClean="0"/>
              <a:t>telkens een beetje beter</a:t>
            </a:r>
          </a:p>
          <a:p>
            <a:pPr marL="0" indent="0" eaLnBrk="1" hangingPunct="1">
              <a:buNone/>
            </a:pPr>
            <a:endParaRPr lang="nl-NL" sz="3600" dirty="0" smtClean="0">
              <a:solidFill>
                <a:srgbClr val="0070C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" t="356" r="4155" b="-356"/>
          <a:stretch>
            <a:fillRect/>
          </a:stretch>
        </p:blipFill>
        <p:spPr bwMode="auto">
          <a:xfrm>
            <a:off x="834904" y="698500"/>
            <a:ext cx="7072312" cy="571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95288" y="503803"/>
            <a:ext cx="6956722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Teamnaam bedenken + kwaliteiten opschrijven</a:t>
            </a:r>
            <a:endParaRPr lang="nl-NL" sz="2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04664"/>
            <a:ext cx="864096" cy="86409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527598" y="4149080"/>
            <a:ext cx="4824412" cy="1384995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Positief geformuleerd, zodat je hem naar buiten toe kunt gebruiken</a:t>
            </a:r>
            <a:endParaRPr lang="nl-NL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9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t="11123" r="11525" b="10960"/>
          <a:stretch/>
        </p:blipFill>
        <p:spPr>
          <a:xfrm>
            <a:off x="733150" y="1023938"/>
            <a:ext cx="7532177" cy="53435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kstvak 3"/>
          <p:cNvSpPr txBox="1"/>
          <p:nvPr/>
        </p:nvSpPr>
        <p:spPr>
          <a:xfrm>
            <a:off x="395288" y="501650"/>
            <a:ext cx="4824412" cy="522288"/>
          </a:xfrm>
          <a:prstGeom prst="rect">
            <a:avLst/>
          </a:prstGeom>
          <a:solidFill>
            <a:srgbClr val="22BC3C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Scrum bord</a:t>
            </a:r>
            <a:endParaRPr lang="nl-NL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4868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95288" y="501650"/>
            <a:ext cx="4824412" cy="522288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Stand up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4"/>
          <a:stretch/>
        </p:blipFill>
        <p:spPr>
          <a:xfrm rot="16200000">
            <a:off x="1949091" y="28215"/>
            <a:ext cx="5753100" cy="70682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kstvak 5"/>
          <p:cNvSpPr txBox="1"/>
          <p:nvPr/>
        </p:nvSpPr>
        <p:spPr>
          <a:xfrm>
            <a:off x="395288" y="501650"/>
            <a:ext cx="5832896" cy="523220"/>
          </a:xfrm>
          <a:prstGeom prst="rect">
            <a:avLst/>
          </a:prstGeom>
          <a:solidFill>
            <a:srgbClr val="22BC3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Product </a:t>
            </a:r>
            <a:r>
              <a:rPr lang="nl-NL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Backlog</a:t>
            </a:r>
            <a:r>
              <a:rPr lang="nl-NL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– Sprint </a:t>
            </a:r>
            <a:r>
              <a:rPr lang="nl-NL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Backlog</a:t>
            </a:r>
            <a:endParaRPr lang="nl-NL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04664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783</TotalTime>
  <Words>400</Words>
  <Application>Microsoft Office PowerPoint</Application>
  <PresentationFormat>Diavoorstelling (4:3)</PresentationFormat>
  <Paragraphs>93</Paragraphs>
  <Slides>20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Executive</vt:lpstr>
      <vt:lpstr>  </vt:lpstr>
      <vt:lpstr>PowerPoint-presentatie</vt:lpstr>
      <vt:lpstr>Scrum@school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Herhalen… </vt:lpstr>
      <vt:lpstr>Uitdelen scrumborden</vt:lpstr>
      <vt:lpstr>PowerPoint-presentatie</vt:lpstr>
      <vt:lpstr>Goedlopend verhaal</vt:lpstr>
      <vt:lpstr>Bron vermelding:</vt:lpstr>
      <vt:lpstr>Waar moet de opdracht aan voldoen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Ellen</dc:creator>
  <cp:lastModifiedBy>Iedema,J.C.</cp:lastModifiedBy>
  <cp:revision>35</cp:revision>
  <dcterms:created xsi:type="dcterms:W3CDTF">2013-10-01T08:45:42Z</dcterms:created>
  <dcterms:modified xsi:type="dcterms:W3CDTF">2016-03-21T13:39:36Z</dcterms:modified>
</cp:coreProperties>
</file>